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84" r:id="rId19"/>
    <p:sldId id="385" r:id="rId20"/>
    <p:sldId id="302" r:id="rId21"/>
    <p:sldId id="381" r:id="rId22"/>
    <p:sldId id="382" r:id="rId23"/>
    <p:sldId id="383" r:id="rId24"/>
    <p:sldId id="265" r:id="rId25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84"/>
            <p14:sldId id="385"/>
            <p14:sldId id="302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227"/>
    <a:srgbClr val="E8E5E4"/>
    <a:srgbClr val="605550"/>
    <a:srgbClr val="DD40F2"/>
    <a:srgbClr val="EAE7E2"/>
    <a:srgbClr val="24201E"/>
    <a:srgbClr val="131416"/>
    <a:srgbClr val="E87EF6"/>
    <a:srgbClr val="D4CFC5"/>
    <a:srgbClr val="50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>
        <p:scale>
          <a:sx n="100" d="100"/>
          <a:sy n="100" d="100"/>
        </p:scale>
        <p:origin x="58" y="48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9269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5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5807680" cy="712709"/>
            <a:chOff x="1450975" y="902429"/>
            <a:chExt cx="5807680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5593496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 기호의 도형 형태를 다르게 표현합니다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44843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7AEF-2CC6-358B-28A9-B2D8F370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8693D-CB4D-3AC6-932D-8614097F3346}"/>
              </a:ext>
            </a:extLst>
          </p:cNvPr>
          <p:cNvSpPr/>
          <p:nvPr/>
        </p:nvSpPr>
        <p:spPr>
          <a:xfrm>
            <a:off x="6691248" y="1894563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8DC6A8-E687-A2A8-62FB-CAA1DFA702D5}"/>
              </a:ext>
            </a:extLst>
          </p:cNvPr>
          <p:cNvSpPr/>
          <p:nvPr/>
        </p:nvSpPr>
        <p:spPr>
          <a:xfrm>
            <a:off x="1448933" y="1804227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9B690-6BBE-DAFC-2F3F-05542A13E99D}"/>
              </a:ext>
            </a:extLst>
          </p:cNvPr>
          <p:cNvGrpSpPr/>
          <p:nvPr/>
        </p:nvGrpSpPr>
        <p:grpSpPr>
          <a:xfrm>
            <a:off x="1448935" y="1811920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AD27F1-D052-3586-8A5D-C5B951C72727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BED6D24-6467-D6B3-167A-7CE45B0D6CB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1C0226-A81C-6C3E-DAA3-1EEC78B94A10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98259A6-4426-0484-AF63-9327032F5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E41E1-6E60-58B8-05D4-6DF38199EA3E}"/>
              </a:ext>
            </a:extLst>
          </p:cNvPr>
          <p:cNvGrpSpPr/>
          <p:nvPr/>
        </p:nvGrpSpPr>
        <p:grpSpPr>
          <a:xfrm>
            <a:off x="1454512" y="1580543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269312-85B3-CDBC-E40A-635FAF6D6D76}"/>
                </a:ext>
              </a:extLst>
            </p:cNvPr>
            <p:cNvSpPr txBox="1"/>
            <p:nvPr/>
          </p:nvSpPr>
          <p:spPr>
            <a:xfrm>
              <a:off x="2037732" y="1100855"/>
              <a:ext cx="167260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양상에 따라 다른 효과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226757-F735-20D0-4CD4-C90D67245ED6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0CBAEE-AC6C-4023-4A31-2AD12B30B46E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808CD-B9A9-3562-9CF0-BF369599B35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64D766-2EC5-787D-B10A-9BC19C3B8B2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9B554-9D3C-DA39-89AA-6414DCD458E8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BF19F1-638D-3FE9-06B5-920B492CCEC1}"/>
              </a:ext>
            </a:extLst>
          </p:cNvPr>
          <p:cNvGrpSpPr/>
          <p:nvPr/>
        </p:nvGrpSpPr>
        <p:grpSpPr>
          <a:xfrm>
            <a:off x="6707982" y="1681117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312826D-74C4-FB72-0C81-D45F3481ECC0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177BE42-4923-280A-3BE4-0B584104413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B9CE05-B53A-308A-E238-E61F27390BCD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096D30-F324-5798-AE3C-1B1872112C9B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89F359-AA15-B944-F826-CFC0EB40D519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2C7BEE8-6C82-C4E6-E241-F0FA9DD53EDA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6CB7DB-1A2D-BE52-32E1-D66F188B5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9C368-F346-2125-C359-67F0989D40E1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71466C-0C2E-4A8C-D6BA-10D2EB4B1B29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24EEED-197D-CFD0-80BB-1070DFFBE150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8FF43776-EB3E-E605-1CDD-550B91D0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4190111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9D77E0E-0C2F-23C1-02D3-324F840C8577}"/>
              </a:ext>
            </a:extLst>
          </p:cNvPr>
          <p:cNvSpPr txBox="1"/>
          <p:nvPr/>
        </p:nvSpPr>
        <p:spPr>
          <a:xfrm>
            <a:off x="7674328" y="6491030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9BB6C-61BF-5ABA-5C6E-D9C48D093427}"/>
              </a:ext>
            </a:extLst>
          </p:cNvPr>
          <p:cNvGrpSpPr/>
          <p:nvPr/>
        </p:nvGrpSpPr>
        <p:grpSpPr>
          <a:xfrm>
            <a:off x="1534230" y="2861595"/>
            <a:ext cx="4249561" cy="1084605"/>
            <a:chOff x="1450975" y="90095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A86710-6219-737D-E3EE-DA9B6BCE0B83}"/>
                </a:ext>
              </a:extLst>
            </p:cNvPr>
            <p:cNvSpPr txBox="1"/>
            <p:nvPr/>
          </p:nvSpPr>
          <p:spPr>
            <a:xfrm>
              <a:off x="1450975" y="90095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0158E-6DA5-7841-2721-C13F85B6DE7E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4FC82-B8AE-68FB-7EB4-B5DD27392E16}"/>
              </a:ext>
            </a:extLst>
          </p:cNvPr>
          <p:cNvGrpSpPr/>
          <p:nvPr/>
        </p:nvGrpSpPr>
        <p:grpSpPr>
          <a:xfrm>
            <a:off x="6868818" y="2912684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AF814-EA6A-29CE-C261-6310A1813E89}"/>
                </a:ext>
              </a:extLst>
            </p:cNvPr>
            <p:cNvSpPr txBox="1"/>
            <p:nvPr/>
          </p:nvSpPr>
          <p:spPr>
            <a:xfrm>
              <a:off x="1450975" y="72233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D226F1-0279-487B-B6EC-8EB470A947AE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5EF376E-946B-BF36-81D1-84FBA387A2C4}"/>
              </a:ext>
            </a:extLst>
          </p:cNvPr>
          <p:cNvSpPr txBox="1"/>
          <p:nvPr/>
        </p:nvSpPr>
        <p:spPr>
          <a:xfrm>
            <a:off x="1534230" y="2230007"/>
            <a:ext cx="4249561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8557B1-C8DB-E3F8-FC98-367D1DB0CD7C}"/>
              </a:ext>
            </a:extLst>
          </p:cNvPr>
          <p:cNvSpPr txBox="1"/>
          <p:nvPr/>
        </p:nvSpPr>
        <p:spPr>
          <a:xfrm>
            <a:off x="7327076" y="2459716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별자리를 만드는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36F771F-454A-9185-F804-7619B44558F2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DCA3E13-CAED-D2D6-C8B8-BA697336C47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BABF9C-5D03-3914-065E-592B66A15D4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3FEED55-3C1B-495C-66C1-2914DF4C8F4C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B159815-C512-6AA2-7FF4-23C66238BA07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ADA9521-58BC-DE12-1FF9-F58DE22F692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1363916-769F-39E7-880B-0F67A24DDF4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2218909" cy="161583"/>
                <a:chOff x="1700548" y="661219"/>
                <a:chExt cx="2218909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B34D17E-1BB0-C2E3-B9B9-F2F559B2D5A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2218909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 컨셉을 강조하기 위해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50195FA-023B-5E18-D341-3BC35620938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B7A72E9-F866-E29A-3071-EEB8E7CF1049}"/>
              </a:ext>
            </a:extLst>
          </p:cNvPr>
          <p:cNvSpPr txBox="1"/>
          <p:nvPr/>
        </p:nvSpPr>
        <p:spPr>
          <a:xfrm>
            <a:off x="1534230" y="4447005"/>
            <a:ext cx="66043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82C22-C171-E074-A921-E778BC591BB4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41AA6-0947-6F7D-C83E-F8AF8CEC1DE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A8CB7A-94B9-2E05-55A5-811D74284314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38CB3-9A61-FC5F-D5BA-DE5D7A96201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4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2179-1D1D-DC35-53FA-6902AE3C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30CE6E-500F-FD83-DE3E-17AE0793AEE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B07BB5-5B2A-1DA9-CC0A-82DA0512C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B6CE0D-1C7E-E16F-BD8C-B2BFB86451F8}"/>
                </a:ext>
              </a:extLst>
            </p:cNvPr>
            <p:cNvSpPr txBox="1"/>
            <p:nvPr/>
          </p:nvSpPr>
          <p:spPr>
            <a:xfrm>
              <a:off x="1637797" y="708257"/>
              <a:ext cx="1181501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 노드 비교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E1BC8D-A8D2-094A-9B55-40AF6522DE5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E0AD4F-46F1-54D7-3395-B2F1A3CD8855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659514-3278-2D1E-4063-4108515BF484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05D744-0E39-4C15-1FCE-146667533FB9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24F4E4-607B-43B1-2412-EEF3D7245DD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9C34D-747D-B9B6-C0D1-A22EBEFBEA2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151C0-7019-164D-4B7D-4AFBCF877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64829"/>
              </p:ext>
            </p:extLst>
          </p:nvPr>
        </p:nvGraphicFramePr>
        <p:xfrm>
          <a:off x="1462539" y="1298707"/>
          <a:ext cx="8167713" cy="3587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장점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50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0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298339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쿨감에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따라 스택이 증가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95621"/>
              </p:ext>
            </p:extLst>
          </p:nvPr>
        </p:nvGraphicFramePr>
        <p:xfrm>
          <a:off x="1462539" y="1298707"/>
          <a:ext cx="8167713" cy="5406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70075">
                  <a:extLst>
                    <a:ext uri="{9D8B030D-6E8A-4147-A177-3AD203B41FA5}">
                      <a16:colId xmlns:a16="http://schemas.microsoft.com/office/drawing/2014/main" val="4104258546"/>
                    </a:ext>
                  </a:extLst>
                </a:gridCol>
                <a:gridCol w="74978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6785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5280949"/>
                    </a:ext>
                  </a:extLst>
                </a:gridCol>
              </a:tblGrid>
              <a:tr h="309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컨셉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되어 자신을 중심으로 새로운 별자리를 만들어 냅니다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indent="0" algn="ctr">
                        <a:spcAft>
                          <a:spcPts val="500"/>
                        </a:spcAft>
                        <a:buNone/>
                      </a:pP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기록으로 획득하는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버프의 효과가 증가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주요 특징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대신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조율 모드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24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스킬의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양상에 따라 다른 클러스터 스킬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사용합니다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조율 모드에서는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직접 별자리를 만들어 큰 피해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줄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8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세팅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특성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(30)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88505"/>
                  </a:ext>
                </a:extLst>
              </a:tr>
              <a:tr h="1398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저주받은 인형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돌격대장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endParaRPr kumimoji="0" lang="en-US" altLang="ko-KR" sz="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kumimoji="0" lang="en-US" altLang="ko-KR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질량증가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타격의 대가</a:t>
                      </a:r>
                      <a:endParaRPr kumimoji="0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F6D3B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(or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저주받은 인형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안정된 상태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5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회심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달인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50929"/>
                  </a:ext>
                </a:extLst>
              </a:tr>
              <a:tr h="5734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아이덴티티의 활용도를 높이는 방법을 찾아 유저 마다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취향껏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스킬을 채용하고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전략적인 전투를 합니다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빠르게 스택을 쌓고 조율 모드에 진입하여 큰 피해를 줍니다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  <a:tr h="29667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2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레퍼런스</a:t>
                      </a:r>
                      <a:endParaRPr lang="en-US" altLang="ko-KR" sz="1000" b="0" kern="1200" dirty="0">
                        <a:ln>
                          <a:noFill/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2856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DB1919D0-758E-856D-FF4C-385B618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2261928" y="3835741"/>
            <a:ext cx="1774043" cy="286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605760"/>
            <a:chOff x="1426539" y="493926"/>
            <a:chExt cx="10765461" cy="6057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503984"/>
              <a:chOff x="1700548" y="595702"/>
              <a:chExt cx="10491452" cy="50398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9190370" cy="461665"/>
                <a:chOff x="1700548" y="661219"/>
                <a:chExt cx="9190370" cy="461665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9190370" cy="461665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양상 별 특징을 부각하여 버프 효과 이외에 추가적 차이를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별자리의 양상 별 차이를 부각하여 점성술 컨셉을 강화하며 기록된 양상 별로 다른 클러스터 스킬을 통해 기록 모드 운용 방식에 다양성을 부여합니다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336751" cy="161583"/>
                <a:chOff x="1700548" y="661219"/>
                <a:chExt cx="533675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33675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 캐릭터의 재발견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6DC6E4-6E11-22C1-1292-977A2495A624}"/>
              </a:ext>
            </a:extLst>
          </p:cNvPr>
          <p:cNvGrpSpPr/>
          <p:nvPr/>
        </p:nvGrpSpPr>
        <p:grpSpPr>
          <a:xfrm>
            <a:off x="1426539" y="2144050"/>
            <a:ext cx="10765461" cy="451872"/>
            <a:chOff x="1426539" y="493926"/>
            <a:chExt cx="10765461" cy="45187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0AAB8-C04B-68C3-5256-708532D79312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09968FA-9292-B65B-4404-2413773A896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CE94ACEE-250B-2F37-A50F-E07A60D8F623}"/>
                  </a:ext>
                </a:extLst>
              </p:cNvPr>
              <p:cNvCxnSpPr>
                <a:cxnSpLocks/>
                <a:stCxn id="21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BCD5A8-3490-700B-684D-38AF59CB846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4AD952-715B-49F6-DC2C-2157597AB57A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F132745-B9A1-DF6A-7D14-956C4FC25716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62EA51-A822-9317-FC39-2868419A5F8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7EC2FA-062A-EAD7-85E8-A0AF7A2BD6D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50260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48197"/>
              </p:ext>
            </p:extLst>
          </p:nvPr>
        </p:nvGraphicFramePr>
        <p:xfrm>
          <a:off x="1450975" y="2227035"/>
          <a:ext cx="9819225" cy="3733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&amp;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아이덴티티의 전략적 활용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 따라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성능의 편차가 크기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때문에 숙련도가 중요한 고 난이도 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자유로운 포지션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 활용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으로 적의 공격을 피하면서 </a:t>
                      </a:r>
                      <a:r>
                        <a:rPr kumimoji="0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낮은 방어 능력을 보완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576000" marR="576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188000" marR="118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p.13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11292</TotalTime>
  <Words>4165</Words>
  <Application>Microsoft Office PowerPoint</Application>
  <PresentationFormat>와이드스크린</PresentationFormat>
  <Paragraphs>662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1147</cp:revision>
  <cp:lastPrinted>2025-01-14T11:10:08Z</cp:lastPrinted>
  <dcterms:created xsi:type="dcterms:W3CDTF">2025-01-08T09:31:21Z</dcterms:created>
  <dcterms:modified xsi:type="dcterms:W3CDTF">2025-03-13T13:27:47Z</dcterms:modified>
</cp:coreProperties>
</file>